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1" r:id="rId5"/>
    <p:sldId id="262" r:id="rId6"/>
    <p:sldId id="263" r:id="rId7"/>
    <p:sldId id="257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69280" autoAdjust="0"/>
  </p:normalViewPr>
  <p:slideViewPr>
    <p:cSldViewPr snapToGrid="0">
      <p:cViewPr varScale="1">
        <p:scale>
          <a:sx n="64" d="100"/>
          <a:sy n="64" d="100"/>
        </p:scale>
        <p:origin x="102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42768-E38C-48CD-BC2D-155491A0D38E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4EDB4-BE96-4963-8011-E38B59ACF39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928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2812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816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404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740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344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620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3863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1391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20384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4EDB4-BE96-4963-8011-E38B59ACF39B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01825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9C7C-55D4-3196-2F27-79091AE0F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7C8E1-5A7B-FAF0-7A76-818B2E07C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211E4-32D0-0400-D39E-E1425605F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FAFA1-9C49-EE16-EBBA-9EEAC1D7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26BE-FD22-BD4D-513A-598C835C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4251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AAEAD-3B39-A813-D690-7D9C7C68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42D1A-E59C-CFC3-0D0C-75E234DFB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B9CAB-F3D0-B425-5FB0-7DBBB7FDC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85615-D484-BBB7-29A5-E47C8020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1630E-D4E1-7505-BEDE-6159274E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051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3F3E3-7627-B8CA-EE9B-057B02D4E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3B8AA-BADB-854D-8663-831479232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047D9-B8BD-133D-C62C-1B435210F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414A4-692F-BEE1-D51F-CFF3CD48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D6624-B1D6-DFF7-0A2C-4E8E5BD85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982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A152A-A781-7258-AC0E-1BFC13C60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3BF0-A8C5-398D-8070-419621F21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3D229-B1DB-4E93-39E1-228919694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8512-167F-BCA9-26FE-F5084D1D7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A1EE5-E90C-E1A2-B0B7-F19AC287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737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6696-D56C-F724-3563-E7DBB131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70FC-AB44-7A77-BF58-817A46449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4BA8-1171-F33A-6B0C-0EA2DC601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29BD-DAA9-DF1C-8FA2-355D5C8B9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188D1-0528-3A14-D1CC-6E682516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543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EACD-A4D2-7272-2649-2620BF48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A211-09E3-91E7-E6F7-3B137DA7D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F7AF4-7698-92D6-82A8-1CA8A360D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31818-5E9F-D1D2-7F00-1B921A73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D1014-1EE6-A191-EB0E-9521B1657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7AB0D-F473-24E7-BA89-6A41C890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541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7C6C-B7A1-CEBC-4832-3E1AAC7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7B57F-F4B7-027D-0A9B-8C636BF6C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4F8FD-0998-2D42-2B27-B352F1DE3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67CFE-C41B-FC51-6C1D-9CF065B853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5FAE02-1523-75D3-6547-482786B71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9FA5CC-746D-00A1-3394-581336CB8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4554E5-53D7-391B-4554-BFD6D26A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799089-A396-CE52-DCD9-314CDE5A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9411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FC76-3D3A-903C-2440-084ED6B3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5D2BC-C637-38EF-62B0-8606F034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E8063-0BE3-26EC-487B-A343B6E5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06446-C8B7-1FDD-8EA7-46B636E86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106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206EA-9033-11CB-E060-A4E422DAE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D1245-CCD3-7D2C-83C7-4F6FD4B7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D94BB-CEF1-D73F-D4D3-26F423F22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660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8038-793B-EE79-6C4A-060D47EE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05AAC-FF49-1400-8766-E24399AC6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61DB4-DD7D-7E57-4EF4-278F1A271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F44DC-B3CC-97CB-EB7E-055624C4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9DC0A-7D01-5A20-9CB9-0E943B52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DA133-6E62-9E42-D470-BD428BBD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4899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B8C6-8D8C-5348-67FF-95ADC0905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7ED14-A287-4A9A-459D-E76BF2953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23C22-12B0-9425-7187-B16D4E515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DEEAA-CD7D-B812-222F-AD4A573C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E032A-B5D2-C33D-E6EA-FDEAB16AA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7EC94-1098-CAE1-BCB9-3CA172A2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461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32AB9D-4454-B675-4055-FFCA1EAD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828B4-B3D5-B824-EAB0-C61CF1750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A3412-1692-4D44-411B-6AF6F5CA92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78E5BB-E8A2-403F-A0A6-F415AE15ADED}" type="datetimeFigureOut">
              <a:rPr lang="LID4096" smtClean="0"/>
              <a:t>12/16/2025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97B8B-C420-3754-B84E-26086A90B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01A93-45C4-DFAE-7C48-2112B881B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CE0A3-E7B3-4A5A-BF03-BEC4565FF1E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33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livaezii/mastermindgame/wiki" TargetMode="External"/><Relationship Id="rId4" Type="http://schemas.openxmlformats.org/officeDocument/2006/relationships/hyperlink" Target="https://github.com/alivaezii/mastermindga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ivaezii/mastermindgame/wiki/Product-Backlo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github.com/alivaezii/mastermindgame/wiki/Sprint-Backlogs" TargetMode="External"/><Relationship Id="rId4" Type="http://schemas.openxmlformats.org/officeDocument/2006/relationships/hyperlink" Target="https://github.com/alivaezii/mastermindgame/wiki/Agile-Metr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vaezii/mastermindgame/wiki/Architecture-Overview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5AE90-EC63-8D23-7815-888F68DA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de-AT" sz="5000"/>
              <a:t>Mastermind Game </a:t>
            </a:r>
            <a:endParaRPr lang="LID4096" sz="5000"/>
          </a:p>
        </p:txBody>
      </p:sp>
      <p:pic>
        <p:nvPicPr>
          <p:cNvPr id="5" name="Picture 4" descr="A logo for a game&#10;&#10;AI-generated content may be incorrect.">
            <a:extLst>
              <a:ext uri="{FF2B5EF4-FFF2-40B4-BE49-F238E27FC236}">
                <a16:creationId xmlns:a16="http://schemas.microsoft.com/office/drawing/2014/main" id="{8CC6FA84-FC8F-A9D6-C47F-05E039B6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1600246"/>
            <a:ext cx="5458968" cy="3657507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639E0-8659-6288-4A83-2370314C9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de-AT" sz="1200" b="1" dirty="0"/>
              <a:t>Software Engineering Project </a:t>
            </a:r>
            <a:r>
              <a:rPr lang="en-GB" sz="1200" b="1" dirty="0"/>
              <a:t>Team</a:t>
            </a:r>
          </a:p>
          <a:p>
            <a:pPr marL="0" indent="0">
              <a:buNone/>
            </a:pPr>
            <a:r>
              <a:rPr lang="en-GB" sz="1200" b="1" dirty="0"/>
              <a:t>Markus Maximus ( Scrum Master) </a:t>
            </a:r>
          </a:p>
          <a:p>
            <a:pPr marL="0" indent="0">
              <a:buNone/>
            </a:pPr>
            <a:r>
              <a:rPr lang="en-GB" sz="1200" b="1" dirty="0"/>
              <a:t>Laurenz Stelzl (Product Owner)</a:t>
            </a:r>
          </a:p>
          <a:p>
            <a:pPr marL="0" indent="0">
              <a:buNone/>
            </a:pPr>
            <a:endParaRPr lang="en-GB" sz="1200" b="1" dirty="0"/>
          </a:p>
          <a:p>
            <a:pPr marL="0" indent="0">
              <a:buNone/>
            </a:pPr>
            <a:r>
              <a:rPr lang="en-GB" sz="1200" b="1" dirty="0"/>
              <a:t>Mohammadali Vaezi – Developer and tester</a:t>
            </a:r>
          </a:p>
          <a:p>
            <a:pPr marL="0" indent="0">
              <a:buNone/>
            </a:pPr>
            <a:r>
              <a:rPr lang="en-GB" sz="1200" b="1" dirty="0"/>
              <a:t>Adnan </a:t>
            </a:r>
            <a:r>
              <a:rPr lang="en-GB" sz="1200" b="1" dirty="0" err="1"/>
              <a:t>Eminovic</a:t>
            </a:r>
            <a:r>
              <a:rPr lang="en-GB" sz="1200" b="1" dirty="0"/>
              <a:t> – Developer </a:t>
            </a:r>
          </a:p>
          <a:p>
            <a:pPr marL="0" indent="0">
              <a:buNone/>
            </a:pPr>
            <a:r>
              <a:rPr lang="en-GB" sz="1200" b="1" dirty="0"/>
              <a:t>Seyed Hossein </a:t>
            </a:r>
            <a:r>
              <a:rPr lang="en-GB" sz="1200" b="1" dirty="0" err="1"/>
              <a:t>Meymandi</a:t>
            </a:r>
            <a:r>
              <a:rPr lang="en-GB" sz="1200" b="1" dirty="0"/>
              <a:t> Nezhad – Developer</a:t>
            </a:r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r>
              <a:rPr lang="en-GB" sz="1000" dirty="0"/>
              <a:t>GitHub: </a:t>
            </a:r>
            <a:r>
              <a:rPr lang="en-GB" sz="1000" dirty="0">
                <a:hlinkClick r:id="rId4"/>
              </a:rPr>
              <a:t>https://github.com/alivaezii/mastermindgame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Wiki: </a:t>
            </a:r>
            <a:r>
              <a:rPr lang="en-GB" sz="1000" dirty="0">
                <a:hlinkClick r:id="rId5"/>
              </a:rPr>
              <a:t>https://github.com/alivaezii/mastermindgame/wiki</a:t>
            </a:r>
            <a:endParaRPr lang="en-GB" sz="1000" dirty="0"/>
          </a:p>
          <a:p>
            <a:pPr marL="0" indent="0">
              <a:buNone/>
            </a:pPr>
            <a:endParaRPr lang="en-GB" sz="1000" dirty="0"/>
          </a:p>
          <a:p>
            <a:pPr marL="0" indent="0">
              <a:buNone/>
            </a:pPr>
            <a:br>
              <a:rPr lang="en-GB" sz="1000" dirty="0"/>
            </a:b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921008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A1637-A223-ECEC-FA92-0ACBB9C7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3100"/>
              <a:t>CI/CD &amp; Docker: Automated Quality &amp; Delivery</a:t>
            </a:r>
            <a:endParaRPr lang="LID4096" sz="31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C84B1-19A3-820A-588F-0B517E23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900" b="1"/>
              <a:t>CI/CD (GitHub Actions)</a:t>
            </a:r>
            <a:endParaRPr lang="en-US" sz="1900"/>
          </a:p>
          <a:p>
            <a:r>
              <a:rPr lang="en-US" sz="1900"/>
              <a:t>Automated checks on every Pull Request</a:t>
            </a:r>
          </a:p>
          <a:p>
            <a:r>
              <a:rPr lang="en-US" sz="1900"/>
              <a:t>Linting, formatting, and tests executed automatically</a:t>
            </a:r>
          </a:p>
          <a:p>
            <a:r>
              <a:rPr lang="en-US" sz="1900"/>
              <a:t>Only green builds can be merged into main</a:t>
            </a:r>
          </a:p>
          <a:p>
            <a:r>
              <a:rPr lang="en-US" sz="1900" b="1"/>
              <a:t>Docker</a:t>
            </a:r>
            <a:endParaRPr lang="en-US" sz="1900"/>
          </a:p>
          <a:p>
            <a:r>
              <a:rPr lang="en-US" sz="1900"/>
              <a:t>Reproducible CLI runtime</a:t>
            </a:r>
          </a:p>
          <a:p>
            <a:r>
              <a:rPr lang="en-US" sz="1900"/>
              <a:t>No local setup required</a:t>
            </a:r>
          </a:p>
          <a:p>
            <a:r>
              <a:rPr lang="en-US" sz="1900"/>
              <a:t>Same behavior on all machines</a:t>
            </a:r>
          </a:p>
          <a:p>
            <a:endParaRPr lang="LID4096" sz="19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065269-D0EC-973C-1BC9-0C3ED6EE7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989537"/>
            <a:ext cx="4389120" cy="2150669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9D51BA-E87F-683D-0349-BC9585D49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67" y="3889082"/>
            <a:ext cx="4389120" cy="19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9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E0E5F-B962-3AC0-CBEE-6B9CFD474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4600"/>
              <a:t>Project Overview &amp; Product Backlog</a:t>
            </a:r>
            <a:endParaRPr lang="LID4096" sz="4600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615852E0-7B56-345C-EDED-13B0D0313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1047525"/>
            <a:ext cx="5458968" cy="4762950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8483-05B0-EBB9-F32A-E40E06BCF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The goal of this project is to design and implement a digital version of the Mastermind game that follows Agile principles.</a:t>
            </a:r>
          </a:p>
          <a:p>
            <a:pPr marL="0" indent="0">
              <a:buNone/>
            </a:pPr>
            <a:r>
              <a:rPr lang="en-US" sz="2000" dirty="0"/>
              <a:t>The project includes a game engine, a CLI, a GUI prototype, automated tests, CI/CD, and complete documentation.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GitHub Wiki: Product Backlog:</a:t>
            </a:r>
            <a:br>
              <a:rPr lang="en-US" sz="2000" dirty="0"/>
            </a:br>
            <a:r>
              <a:rPr lang="en-US" sz="2000" i="1" dirty="0">
                <a:hlinkClick r:id="rId4"/>
              </a:rPr>
              <a:t>https://github.com/alivaezii/mastermindgame/wiki/Product-Backlog</a:t>
            </a:r>
            <a:endParaRPr lang="en-US" sz="2000" i="1" dirty="0"/>
          </a:p>
          <a:p>
            <a:pPr marL="0" indent="0">
              <a:buNone/>
            </a:pPr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81126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FB2D0-053C-6217-6E77-FD6C34A3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Scrum Process &amp; Team Coordination</a:t>
            </a:r>
            <a:endParaRPr lang="LID4096" sz="5400"/>
          </a:p>
        </p:txBody>
      </p:sp>
      <p:pic>
        <p:nvPicPr>
          <p:cNvPr id="7" name="Picture 6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09457145-A415-8018-AE56-7E70A9C1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693" y="261991"/>
            <a:ext cx="2953468" cy="1890220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4276F-3D12-3622-0C85-9C455673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1700" dirty="0"/>
              <a:t>Scrum framework with three sprints</a:t>
            </a:r>
          </a:p>
          <a:p>
            <a:r>
              <a:rPr lang="en-US" sz="1700" dirty="0"/>
              <a:t>Sprint Planning, Review, Retrospective</a:t>
            </a:r>
          </a:p>
          <a:p>
            <a:r>
              <a:rPr lang="en-US" sz="1700" dirty="0"/>
              <a:t>Online ceremonies due to exam schedule</a:t>
            </a:r>
          </a:p>
          <a:p>
            <a:r>
              <a:rPr lang="en-US" sz="1700" dirty="0"/>
              <a:t>Technology decision: Java → Python</a:t>
            </a:r>
          </a:p>
          <a:p>
            <a:r>
              <a:rPr lang="en-US" sz="1700" dirty="0"/>
              <a:t>Story Points estimation using Planning Poker</a:t>
            </a:r>
          </a:p>
          <a:p>
            <a:r>
              <a:rPr lang="en-US" sz="1700" dirty="0"/>
              <a:t>Full documentation in Wiki (Sprints &amp; Retros)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>
                <a:hlinkClick r:id="rId4"/>
              </a:rPr>
              <a:t>https://github.com/alivaezii/mastermindgame/wiki/Agile-Metrics</a:t>
            </a:r>
            <a:endParaRPr lang="en-US" sz="1700" dirty="0"/>
          </a:p>
          <a:p>
            <a:pPr marL="0" indent="0">
              <a:buNone/>
            </a:pPr>
            <a:r>
              <a:rPr lang="en-US" sz="1700" dirty="0">
                <a:hlinkClick r:id="rId5"/>
              </a:rPr>
              <a:t>https://github.com/alivaezii/mastermindgame/wiki/Sprint-Backlogs</a:t>
            </a:r>
            <a:endParaRPr lang="en-US" sz="1700" dirty="0"/>
          </a:p>
          <a:p>
            <a:pPr marL="0" indent="0">
              <a:buNone/>
            </a:pPr>
            <a:endParaRPr lang="LID4096" sz="1700" dirty="0"/>
          </a:p>
        </p:txBody>
      </p:sp>
      <p:pic>
        <p:nvPicPr>
          <p:cNvPr id="11" name="Picture 10" descr="A graph with a line and numbers&#10;&#10;AI-generated content may be incorrect.">
            <a:extLst>
              <a:ext uri="{FF2B5EF4-FFF2-40B4-BE49-F238E27FC236}">
                <a16:creationId xmlns:a16="http://schemas.microsoft.com/office/drawing/2014/main" id="{F01CADA3-4469-E01D-CA89-63F5A7E7C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275" y="2310086"/>
            <a:ext cx="2908031" cy="1890220"/>
          </a:xfrm>
          <a:prstGeom prst="rect">
            <a:avLst/>
          </a:prstGeom>
        </p:spPr>
      </p:pic>
      <p:pic>
        <p:nvPicPr>
          <p:cNvPr id="9" name="Picture 8" descr="A green line graph with numbers and a green line&#10;&#10;AI-generated content may be incorrect.">
            <a:extLst>
              <a:ext uri="{FF2B5EF4-FFF2-40B4-BE49-F238E27FC236}">
                <a16:creationId xmlns:a16="http://schemas.microsoft.com/office/drawing/2014/main" id="{3AA3D955-0247-0309-5F34-86E8152A0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5302" y="4358181"/>
            <a:ext cx="2941977" cy="1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1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B574-E450-C06A-5BC3-F048306D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297" y="647700"/>
            <a:ext cx="3259479" cy="555783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System Architecture &amp; Design Decisions</a:t>
            </a:r>
            <a:endParaRPr lang="LID4096" sz="3600" dirty="0"/>
          </a:p>
        </p:txBody>
      </p:sp>
      <p:pic>
        <p:nvPicPr>
          <p:cNvPr id="5" name="Picture 4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7541ADD5-60E3-7901-DBE2-96F9D5CE9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6" b="3"/>
          <a:stretch>
            <a:fillRect/>
          </a:stretch>
        </p:blipFill>
        <p:spPr>
          <a:xfrm>
            <a:off x="105207" y="487179"/>
            <a:ext cx="3753089" cy="5194093"/>
          </a:xfrm>
          <a:custGeom>
            <a:avLst/>
            <a:gdLst/>
            <a:ahLst/>
            <a:cxnLst/>
            <a:rect l="l" t="t" r="r" b="b"/>
            <a:pathLst>
              <a:path w="4143564" h="6856413">
                <a:moveTo>
                  <a:pt x="0" y="0"/>
                </a:moveTo>
                <a:lnTo>
                  <a:pt x="4141667" y="0"/>
                </a:lnTo>
                <a:lnTo>
                  <a:pt x="4141086" y="145208"/>
                </a:lnTo>
                <a:cubicBezTo>
                  <a:pt x="4109790" y="1611281"/>
                  <a:pt x="3796834" y="3077353"/>
                  <a:pt x="4047199" y="4543426"/>
                </a:cubicBezTo>
                <a:cubicBezTo>
                  <a:pt x="4172382" y="5276463"/>
                  <a:pt x="4156734" y="6009499"/>
                  <a:pt x="4105878" y="6742536"/>
                </a:cubicBezTo>
                <a:lnTo>
                  <a:pt x="4096763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1164-C14B-C058-B974-8A37BBD7B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509" y="647700"/>
            <a:ext cx="3662891" cy="5557838"/>
          </a:xfrm>
        </p:spPr>
        <p:txBody>
          <a:bodyPr anchor="ctr">
            <a:normAutofit/>
          </a:bodyPr>
          <a:lstStyle/>
          <a:p>
            <a:r>
              <a:rPr lang="en-US" sz="1800"/>
              <a:t>Modular architecture with clear separation of concerns</a:t>
            </a:r>
          </a:p>
          <a:p>
            <a:r>
              <a:rPr lang="en-US" sz="1800"/>
              <a:t>Core game logic independent from UI and infrastructure</a:t>
            </a:r>
          </a:p>
          <a:p>
            <a:r>
              <a:rPr lang="en-US" sz="1800"/>
              <a:t>Designed for testability, extensibility, and maintainability</a:t>
            </a:r>
          </a:p>
          <a:p>
            <a:r>
              <a:rPr lang="en-US" sz="1800"/>
              <a:t>Main Architectural Modules</a:t>
            </a:r>
          </a:p>
          <a:p>
            <a:r>
              <a:rPr lang="en-US" sz="1800"/>
              <a:t>Game Engine (core logic)</a:t>
            </a:r>
          </a:p>
          <a:p>
            <a:r>
              <a:rPr lang="en-US" sz="1800"/>
              <a:t>CLI Interface</a:t>
            </a:r>
          </a:p>
          <a:p>
            <a:r>
              <a:rPr lang="en-US" sz="1800"/>
              <a:t>GUI Prototype Test Suite</a:t>
            </a:r>
          </a:p>
          <a:p>
            <a:r>
              <a:rPr lang="en-US" sz="1800"/>
              <a:t>CI/CD &amp; Docker Infrastructure</a:t>
            </a:r>
          </a:p>
          <a:p>
            <a:r>
              <a:rPr lang="en-US" sz="1800"/>
              <a:t>Relation to Course Content</a:t>
            </a:r>
          </a:p>
          <a:p>
            <a:r>
              <a:rPr lang="en-US" sz="1800"/>
              <a:t>Layered architecture</a:t>
            </a:r>
          </a:p>
          <a:p>
            <a:r>
              <a:rPr lang="en-US" sz="1800"/>
              <a:t>Model–View separation</a:t>
            </a:r>
          </a:p>
          <a:p>
            <a:r>
              <a:rPr lang="en-US" sz="1800"/>
              <a:t>Use of basic design patterns</a:t>
            </a:r>
            <a:endParaRPr lang="LID4096" sz="1800"/>
          </a:p>
        </p:txBody>
      </p:sp>
    </p:spTree>
    <p:extLst>
      <p:ext uri="{BB962C8B-B14F-4D97-AF65-F5344CB8AC3E}">
        <p14:creationId xmlns:p14="http://schemas.microsoft.com/office/powerpoint/2010/main" val="10253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F53CD-1A1B-0D8B-A27C-A51386F84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Design Patterns Used</a:t>
            </a:r>
            <a:endParaRPr lang="LID4096" sz="50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3C94-B09E-2A97-FFAC-F3275FA3E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 lnSpcReduction="10000"/>
          </a:bodyPr>
          <a:lstStyle/>
          <a:p>
            <a:r>
              <a:rPr lang="en-US" sz="1700" b="1" dirty="0"/>
              <a:t>Applied Design Patterns</a:t>
            </a:r>
            <a:endParaRPr lang="en-US" sz="1700" dirty="0"/>
          </a:p>
          <a:p>
            <a:r>
              <a:rPr lang="en-US" sz="1700" dirty="0"/>
              <a:t>Strategy-like behavior for rules configuration</a:t>
            </a:r>
          </a:p>
          <a:p>
            <a:r>
              <a:rPr lang="en-US" sz="1700" dirty="0"/>
              <a:t>Factory-style logic for secret generation</a:t>
            </a:r>
          </a:p>
          <a:p>
            <a:r>
              <a:rPr lang="en-US" sz="1700" dirty="0"/>
              <a:t>Single Responsibility Principle across modules</a:t>
            </a:r>
          </a:p>
          <a:p>
            <a:r>
              <a:rPr lang="en-US" sz="1700" b="1" dirty="0"/>
              <a:t>Why Patterns Were Useful</a:t>
            </a:r>
            <a:endParaRPr lang="en-US" sz="1700" dirty="0"/>
          </a:p>
          <a:p>
            <a:r>
              <a:rPr lang="en-US" sz="1700" dirty="0"/>
              <a:t>Reduced coupling between components</a:t>
            </a:r>
          </a:p>
          <a:p>
            <a:r>
              <a:rPr lang="en-US" sz="1700" dirty="0"/>
              <a:t>Easier refactoring and testing</a:t>
            </a:r>
          </a:p>
          <a:p>
            <a:r>
              <a:rPr lang="en-US" sz="1700" dirty="0"/>
              <a:t>Clear mapping to theoretical concepts from lectures</a:t>
            </a:r>
          </a:p>
          <a:p>
            <a:pPr marL="0" indent="0">
              <a:buNone/>
            </a:pPr>
            <a:r>
              <a:rPr lang="en-US" sz="1700" dirty="0">
                <a:hlinkClick r:id="rId3"/>
              </a:rPr>
              <a:t>https://github.com/alivaezii/mastermindgame/wiki/Architecture-Overview</a:t>
            </a:r>
            <a:endParaRPr lang="en-US" sz="1700" dirty="0"/>
          </a:p>
          <a:p>
            <a:endParaRPr lang="en-US" sz="1700" dirty="0"/>
          </a:p>
          <a:p>
            <a:endParaRPr lang="LID4096" sz="1700" dirty="0"/>
          </a:p>
        </p:txBody>
      </p:sp>
      <p:pic>
        <p:nvPicPr>
          <p:cNvPr id="5" name="Picture 4" descr="A diagram of a software program&#10;&#10;AI-generated content may be incorrect.">
            <a:extLst>
              <a:ext uri="{FF2B5EF4-FFF2-40B4-BE49-F238E27FC236}">
                <a16:creationId xmlns:a16="http://schemas.microsoft.com/office/drawing/2014/main" id="{409B7918-D7F2-FE9F-BE10-4A848709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368" y="640080"/>
            <a:ext cx="444832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4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1A7F9-D3CD-1CBE-C13D-C5D3791A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GB" sz="3800"/>
              <a:t>Refactoring &amp; Architectural Evolution</a:t>
            </a:r>
            <a:endParaRPr lang="LID4096" sz="38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76F3E-2BAF-ED95-CB7E-A41077B6B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700" b="1"/>
              <a:t>Refactoring Decisions</a:t>
            </a:r>
            <a:endParaRPr lang="en-US" sz="1700"/>
          </a:p>
          <a:p>
            <a:r>
              <a:rPr lang="en-US" sz="1700"/>
              <a:t>Initial Java-based approach replaced by Python</a:t>
            </a:r>
          </a:p>
          <a:p>
            <a:r>
              <a:rPr lang="en-US" sz="1700"/>
              <a:t>Refactoring driven by complexity and maintainability</a:t>
            </a:r>
          </a:p>
          <a:p>
            <a:r>
              <a:rPr lang="en-US" sz="1700"/>
              <a:t>Continuous cleanup during Sprint 2</a:t>
            </a:r>
          </a:p>
          <a:p>
            <a:r>
              <a:rPr lang="en-US" sz="1700" b="1"/>
              <a:t>Reasons for Refactoring</a:t>
            </a:r>
            <a:endParaRPr lang="en-US" sz="1700"/>
          </a:p>
          <a:p>
            <a:r>
              <a:rPr lang="en-US" sz="1700"/>
              <a:t>Improve readability and structure</a:t>
            </a:r>
          </a:p>
          <a:p>
            <a:r>
              <a:rPr lang="en-US" sz="1700"/>
              <a:t>Reduce unnecessary complexity</a:t>
            </a:r>
          </a:p>
          <a:p>
            <a:r>
              <a:rPr lang="en-US" sz="1700"/>
              <a:t>Support faster development and testing</a:t>
            </a:r>
          </a:p>
          <a:p>
            <a:endParaRPr lang="LID4096" sz="1700"/>
          </a:p>
        </p:txBody>
      </p:sp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F82D5B0-CC92-EB84-2B9B-0ABC8639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06340"/>
            <a:ext cx="5458968" cy="54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99F1B3A-7958-2B4C-3A15-DB1ACBA6B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452983"/>
              </p:ext>
            </p:extLst>
          </p:nvPr>
        </p:nvGraphicFramePr>
        <p:xfrm>
          <a:off x="643467" y="1036828"/>
          <a:ext cx="10833193" cy="4784355"/>
        </p:xfrm>
        <a:graphic>
          <a:graphicData uri="http://schemas.openxmlformats.org/drawingml/2006/table">
            <a:tbl>
              <a:tblPr firstRow="1" bandRow="1"/>
              <a:tblGrid>
                <a:gridCol w="1359798">
                  <a:extLst>
                    <a:ext uri="{9D8B030D-6E8A-4147-A177-3AD203B41FA5}">
                      <a16:colId xmlns:a16="http://schemas.microsoft.com/office/drawing/2014/main" val="533055968"/>
                    </a:ext>
                  </a:extLst>
                </a:gridCol>
                <a:gridCol w="2432834">
                  <a:extLst>
                    <a:ext uri="{9D8B030D-6E8A-4147-A177-3AD203B41FA5}">
                      <a16:colId xmlns:a16="http://schemas.microsoft.com/office/drawing/2014/main" val="807823851"/>
                    </a:ext>
                  </a:extLst>
                </a:gridCol>
                <a:gridCol w="1481948">
                  <a:extLst>
                    <a:ext uri="{9D8B030D-6E8A-4147-A177-3AD203B41FA5}">
                      <a16:colId xmlns:a16="http://schemas.microsoft.com/office/drawing/2014/main" val="1123296589"/>
                    </a:ext>
                  </a:extLst>
                </a:gridCol>
                <a:gridCol w="3160754">
                  <a:extLst>
                    <a:ext uri="{9D8B030D-6E8A-4147-A177-3AD203B41FA5}">
                      <a16:colId xmlns:a16="http://schemas.microsoft.com/office/drawing/2014/main" val="2131196946"/>
                    </a:ext>
                  </a:extLst>
                </a:gridCol>
                <a:gridCol w="2397859">
                  <a:extLst>
                    <a:ext uri="{9D8B030D-6E8A-4147-A177-3AD203B41FA5}">
                      <a16:colId xmlns:a16="http://schemas.microsoft.com/office/drawing/2014/main" val="2731682397"/>
                    </a:ext>
                  </a:extLst>
                </a:gridCol>
              </a:tblGrid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Area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Metric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dirty="0"/>
                        <a:t>Exact Value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/>
                        <a:t>Interpretation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1" dirty="0"/>
                        <a:t>Java / IntelliJ Equivalent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37782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Version Control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Total commits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92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Continuous, incremental development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Git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167253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CI Stability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CI jobs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dirty="0"/>
                        <a:t>2 / 2 successful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Stable automated pipeline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Jenkins / GitHub Actions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8459603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Runtime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Python versions tested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3.10, 3.11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Cross-version compatibility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Multi-JDK CI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33117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Testing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Tests passed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68 / 68 (100%)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All tests green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JUnit 5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032554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Testing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Test execution time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dirty="0"/>
                        <a:t>≈ 0.35 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Fast feedback loop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Surefire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650685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Coverage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Line coverage (core+CLI)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95%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High test effectiveness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JaCoCo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899201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Static Quality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Lint issues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0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Clean, consistent code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 err="1"/>
                        <a:t>Checkstyle</a:t>
                      </a:r>
                      <a:r>
                        <a:rPr lang="en-GB" sz="1400" b="0" dirty="0"/>
                        <a:t> / IDE inspections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012129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Static Quality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Type errors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0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Strong type safety enforced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Java compiler checks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474750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Documentation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Doc coverage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92.6%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Well-documented code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 err="1"/>
                        <a:t>JavaDoc</a:t>
                      </a:r>
                      <a:r>
                        <a:rPr lang="en-GB" sz="1400" b="0" dirty="0"/>
                        <a:t> rules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109953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Complexity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Worst cyclomatic complexity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dirty="0"/>
                        <a:t>C (16)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One refactoring candidate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SonarQube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470778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Code Size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Core source LOC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2054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Main application logic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LOC (IntelliJ Stats)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56552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Code Size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Test LOC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878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Dedicated test suite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Test sources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345971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Code Size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Total LOC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2932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Medium-sized student project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T" sz="1400" b="0" dirty="0"/>
                        <a:t>—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707343"/>
                  </a:ext>
                </a:extLst>
              </a:tr>
              <a:tr h="31895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Quality Ratio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Test / Core ratio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0" dirty="0"/>
                        <a:t>0.43 : 1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/>
                        <a:t>Balanced testing effort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dirty="0"/>
                        <a:t>Test/Core ratio</a:t>
                      </a:r>
                    </a:p>
                  </a:txBody>
                  <a:tcPr marL="58742" marR="58742" marT="29371" marB="293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6242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EC3C70-2077-BD45-B119-00DF3C0AF1C8}"/>
              </a:ext>
            </a:extLst>
          </p:cNvPr>
          <p:cNvSpPr txBox="1"/>
          <p:nvPr/>
        </p:nvSpPr>
        <p:spPr>
          <a:xfrm>
            <a:off x="692812" y="5975909"/>
            <a:ext cx="10897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metrics show good quality: high coverage, clean code, no type or lint errors, and controlled complexity.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1B9A5-D02C-1602-5806-093A7CDC81CC}"/>
              </a:ext>
            </a:extLst>
          </p:cNvPr>
          <p:cNvSpPr txBox="1"/>
          <p:nvPr/>
        </p:nvSpPr>
        <p:spPr>
          <a:xfrm>
            <a:off x="4163301" y="200985"/>
            <a:ext cx="37935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KPI Metrics </a:t>
            </a:r>
            <a:endParaRPr lang="LID4096" sz="4000" b="1" dirty="0"/>
          </a:p>
        </p:txBody>
      </p:sp>
    </p:spTree>
    <p:extLst>
      <p:ext uri="{BB962C8B-B14F-4D97-AF65-F5344CB8AC3E}">
        <p14:creationId xmlns:p14="http://schemas.microsoft.com/office/powerpoint/2010/main" val="345377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BD9F61-71E1-A314-AC2B-BC4CDC0B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208525"/>
            <a:ext cx="6410084" cy="44550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EA40DD-64B2-5AB2-B27B-17DC61867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1071755"/>
            <a:ext cx="3854945" cy="161907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F846E151-1A15-EDBD-07DF-1B576A9A8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5873" y="4227477"/>
            <a:ext cx="3854945" cy="15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39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7FF8C-7167-7BF9-4679-89F01E3E8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578" r="-1" b="1849"/>
          <a:stretch>
            <a:fillRect/>
          </a:stretch>
        </p:blipFill>
        <p:spPr>
          <a:xfrm>
            <a:off x="191086" y="171715"/>
            <a:ext cx="5813197" cy="6129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878819-A2BB-3CE6-DF3F-00D6B7467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35" b="1"/>
          <a:stretch>
            <a:fillRect/>
          </a:stretch>
        </p:blipFill>
        <p:spPr>
          <a:xfrm>
            <a:off x="6196929" y="171716"/>
            <a:ext cx="5803986" cy="3171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DD73E-C26D-B617-2B14-BCCCC81215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660"/>
          <a:stretch>
            <a:fillRect/>
          </a:stretch>
        </p:blipFill>
        <p:spPr>
          <a:xfrm>
            <a:off x="6196929" y="3514856"/>
            <a:ext cx="5786386" cy="2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Widescreen</PresentationFormat>
  <Paragraphs>156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Mastermind Game </vt:lpstr>
      <vt:lpstr>Project Overview &amp; Product Backlog</vt:lpstr>
      <vt:lpstr>Scrum Process &amp; Team Coordination</vt:lpstr>
      <vt:lpstr>System Architecture &amp; Design Decisions</vt:lpstr>
      <vt:lpstr>Design Patterns Used</vt:lpstr>
      <vt:lpstr>Refactoring &amp; Architectural Evolution</vt:lpstr>
      <vt:lpstr>PowerPoint Presentation</vt:lpstr>
      <vt:lpstr>PowerPoint Presentation</vt:lpstr>
      <vt:lpstr>PowerPoint Presentation</vt:lpstr>
      <vt:lpstr>CI/CD &amp; Docker: Automated Quality &amp; Delivery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 Vaezi</dc:creator>
  <cp:lastModifiedBy>Ali Vaezi</cp:lastModifiedBy>
  <cp:revision>5</cp:revision>
  <dcterms:created xsi:type="dcterms:W3CDTF">2025-12-12T14:31:07Z</dcterms:created>
  <dcterms:modified xsi:type="dcterms:W3CDTF">2025-12-16T12:41:24Z</dcterms:modified>
</cp:coreProperties>
</file>